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434" r:id="rId3"/>
    <p:sldId id="435" r:id="rId4"/>
    <p:sldId id="436" r:id="rId5"/>
    <p:sldId id="456" r:id="rId6"/>
    <p:sldId id="437" r:id="rId7"/>
    <p:sldId id="438" r:id="rId8"/>
    <p:sldId id="439" r:id="rId9"/>
    <p:sldId id="440" r:id="rId10"/>
    <p:sldId id="441" r:id="rId11"/>
    <p:sldId id="453" r:id="rId12"/>
    <p:sldId id="442" r:id="rId13"/>
    <p:sldId id="443" r:id="rId14"/>
    <p:sldId id="444" r:id="rId15"/>
    <p:sldId id="445" r:id="rId16"/>
    <p:sldId id="446" r:id="rId17"/>
    <p:sldId id="447" r:id="rId18"/>
    <p:sldId id="457" r:id="rId19"/>
    <p:sldId id="448" r:id="rId20"/>
    <p:sldId id="449" r:id="rId21"/>
    <p:sldId id="450" r:id="rId22"/>
    <p:sldId id="454" r:id="rId23"/>
    <p:sldId id="451" r:id="rId24"/>
    <p:sldId id="452" r:id="rId25"/>
    <p:sldId id="415" r:id="rId26"/>
    <p:sldId id="459" r:id="rId27"/>
    <p:sldId id="460" r:id="rId28"/>
    <p:sldId id="258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9" autoAdjust="0"/>
    <p:restoredTop sz="77551"/>
  </p:normalViewPr>
  <p:slideViewPr>
    <p:cSldViewPr>
      <p:cViewPr varScale="1">
        <p:scale>
          <a:sx n="98" d="100"/>
          <a:sy n="98" d="100"/>
        </p:scale>
        <p:origin x="24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</p:sldLst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3.xml"/><Relationship Id="rId18" Type="http://schemas.openxmlformats.org/officeDocument/2006/relationships/slide" Target="slides/slide18.xml"/><Relationship Id="rId26" Type="http://schemas.openxmlformats.org/officeDocument/2006/relationships/slide" Target="slides/slide26.xml"/><Relationship Id="rId3" Type="http://schemas.openxmlformats.org/officeDocument/2006/relationships/slide" Target="slides/slide3.xml"/><Relationship Id="rId21" Type="http://schemas.openxmlformats.org/officeDocument/2006/relationships/slide" Target="slides/slide21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17" Type="http://schemas.openxmlformats.org/officeDocument/2006/relationships/slide" Target="slides/slide17.xml"/><Relationship Id="rId25" Type="http://schemas.openxmlformats.org/officeDocument/2006/relationships/slide" Target="slides/slide25.xml"/><Relationship Id="rId2" Type="http://schemas.openxmlformats.org/officeDocument/2006/relationships/slide" Target="slides/slide2.xml"/><Relationship Id="rId16" Type="http://schemas.openxmlformats.org/officeDocument/2006/relationships/slide" Target="slides/slide16.xml"/><Relationship Id="rId20" Type="http://schemas.openxmlformats.org/officeDocument/2006/relationships/slide" Target="slides/slide20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24" Type="http://schemas.openxmlformats.org/officeDocument/2006/relationships/slide" Target="slides/slide24.xml"/><Relationship Id="rId5" Type="http://schemas.openxmlformats.org/officeDocument/2006/relationships/slide" Target="slides/slide5.xml"/><Relationship Id="rId15" Type="http://schemas.openxmlformats.org/officeDocument/2006/relationships/slide" Target="slides/slide15.xml"/><Relationship Id="rId23" Type="http://schemas.openxmlformats.org/officeDocument/2006/relationships/slide" Target="slides/slide23.xml"/><Relationship Id="rId28" Type="http://schemas.openxmlformats.org/officeDocument/2006/relationships/slide" Target="slides/slide28.xml"/><Relationship Id="rId10" Type="http://schemas.openxmlformats.org/officeDocument/2006/relationships/slide" Target="slides/slide10.xml"/><Relationship Id="rId19" Type="http://schemas.openxmlformats.org/officeDocument/2006/relationships/slide" Target="slides/slide19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4.xml"/><Relationship Id="rId22" Type="http://schemas.openxmlformats.org/officeDocument/2006/relationships/slide" Target="slides/slide22.xml"/><Relationship Id="rId27" Type="http://schemas.openxmlformats.org/officeDocument/2006/relationships/slide" Target="slides/slide27.xml"/></Relationships>
</file>

<file path=ppt/media/image1.tiff>
</file>

<file path=ppt/media/image2.tiff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43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916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www.statology.org</a:t>
            </a:r>
            <a:r>
              <a:rPr lang="en-US" dirty="0"/>
              <a:t>/</a:t>
            </a:r>
            <a:r>
              <a:rPr lang="en-US" dirty="0" err="1"/>
              <a:t>pivot_longer</a:t>
            </a:r>
            <a:r>
              <a:rPr lang="en-US" dirty="0"/>
              <a:t>-in-r/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936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17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10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pivot_longer-in-r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BF98C8-3910-CF4A-870D-D3CEDCD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055" y="4450834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667000"/>
            <a:ext cx="3790507" cy="37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458200" cy="5761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8100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endParaRPr lang="en-US" sz="2400" dirty="0"/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superficially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endParaRPr lang="en-US" sz="2400" dirty="0">
              <a:solidFill>
                <a:srgbClr val="0432FF"/>
              </a:solidFill>
            </a:endParaRPr>
          </a:p>
          <a:p>
            <a:pPr>
              <a:spcBef>
                <a:spcPts val="0"/>
              </a:spcBef>
            </a:pPr>
            <a:r>
              <a:rPr lang="en-US" sz="2400" dirty="0"/>
              <a:t>We introduce one trick here that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7338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number column #of counts in the totals data frame by the Habitat and #</a:t>
            </a:r>
            <a:r>
              <a:rPr lang="en-US" sz="2400" i="1" dirty="0" err="1"/>
              <a:t>morph_colour</a:t>
            </a:r>
            <a:r>
              <a:rPr lang="en-US" sz="2400" i="1" dirty="0"/>
              <a:t> 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DA5377-D00C-D74A-B6DB-AA31701CC24C}"/>
              </a:ext>
            </a:extLst>
          </p:cNvPr>
          <p:cNvCxnSpPr>
            <a:cxnSpLocks/>
          </p:cNvCxnSpPr>
          <p:nvPr/>
        </p:nvCxnSpPr>
        <p:spPr>
          <a:xfrm>
            <a:off x="3684031" y="2658605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1ADF02-2FBF-8A42-AC4D-FF49E5474F5F}"/>
              </a:ext>
            </a:extLst>
          </p:cNvPr>
          <p:cNvCxnSpPr>
            <a:cxnSpLocks/>
          </p:cNvCxnSpPr>
          <p:nvPr/>
        </p:nvCxnSpPr>
        <p:spPr>
          <a:xfrm flipH="1">
            <a:off x="3684031" y="4106401"/>
            <a:ext cx="1676400" cy="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D425F2AD-199F-7E46-9A80-0D1973AB74EF}"/>
              </a:ext>
            </a:extLst>
          </p:cNvPr>
          <p:cNvSpPr/>
          <p:nvPr/>
        </p:nvSpPr>
        <p:spPr>
          <a:xfrm>
            <a:off x="3988831" y="2895603"/>
            <a:ext cx="381000" cy="12107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61F618D-80BA-DF48-8ECD-D7807D9C35FD}"/>
              </a:ext>
            </a:extLst>
          </p:cNvPr>
          <p:cNvSpPr/>
          <p:nvPr/>
        </p:nvSpPr>
        <p:spPr>
          <a:xfrm>
            <a:off x="4800600" y="3276600"/>
            <a:ext cx="381000" cy="82980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520110-F081-AB41-A732-39ABDFABE8D1}"/>
              </a:ext>
            </a:extLst>
          </p:cNvPr>
          <p:cNvSpPr txBox="1"/>
          <p:nvPr/>
        </p:nvSpPr>
        <p:spPr>
          <a:xfrm rot="16200000">
            <a:off x="2458996" y="3282168"/>
            <a:ext cx="1790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Tumor Size (mm)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576683-DB83-8D4E-9B7D-E050747BB4A0}"/>
              </a:ext>
            </a:extLst>
          </p:cNvPr>
          <p:cNvSpPr txBox="1"/>
          <p:nvPr/>
        </p:nvSpPr>
        <p:spPr>
          <a:xfrm>
            <a:off x="3684002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47091D-267A-5947-8064-570B1655ABA1}"/>
              </a:ext>
            </a:extLst>
          </p:cNvPr>
          <p:cNvSpPr txBox="1"/>
          <p:nvPr/>
        </p:nvSpPr>
        <p:spPr>
          <a:xfrm>
            <a:off x="4655567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C7A495-F622-E341-85E7-97E1EB907B1C}"/>
              </a:ext>
            </a:extLst>
          </p:cNvPr>
          <p:cNvSpPr txBox="1"/>
          <p:nvPr/>
        </p:nvSpPr>
        <p:spPr>
          <a:xfrm>
            <a:off x="2541031" y="1521972"/>
            <a:ext cx="40385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Student’s t-Test</a:t>
            </a:r>
          </a:p>
          <a:p>
            <a:r>
              <a:rPr lang="en-US" dirty="0"/>
              <a:t>x-axis = 2 categories (groups A and B)</a:t>
            </a:r>
          </a:p>
          <a:p>
            <a:r>
              <a:rPr lang="en-US" dirty="0"/>
              <a:t>y-axis is continuous measure (tumor size)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2A3E0CF-1B4A-6C4C-9804-10D5F00A37DD}"/>
              </a:ext>
            </a:extLst>
          </p:cNvPr>
          <p:cNvGrpSpPr/>
          <p:nvPr/>
        </p:nvGrpSpPr>
        <p:grpSpPr>
          <a:xfrm>
            <a:off x="4021054" y="2669322"/>
            <a:ext cx="297461" cy="395764"/>
            <a:chOff x="5912839" y="5395436"/>
            <a:chExt cx="297461" cy="39576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C55F747-6B68-1543-BFA9-00BC74DAB857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F625337-8EE3-3049-93C1-A4A84AEFA0DB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880C2A6-A8EC-8440-84F3-CA2FBD58422C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6B7DBA-EB2C-9341-8558-D9A955738582}"/>
              </a:ext>
            </a:extLst>
          </p:cNvPr>
          <p:cNvGrpSpPr/>
          <p:nvPr/>
        </p:nvGrpSpPr>
        <p:grpSpPr>
          <a:xfrm>
            <a:off x="4824824" y="3078714"/>
            <a:ext cx="297461" cy="395764"/>
            <a:chOff x="5912839" y="5395436"/>
            <a:chExt cx="297461" cy="39576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C3B04FA-BC2F-A74A-828A-3F4DFA066E7C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631C9F4-EF2A-BE44-8264-D4A6CA117D69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E354C20-6122-3B49-8EAE-B66410C8146A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65383479-129C-2B41-9F34-E714DBC61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</p:spTree>
    <p:extLst>
      <p:ext uri="{BB962C8B-B14F-4D97-AF65-F5344CB8AC3E}">
        <p14:creationId xmlns:p14="http://schemas.microsoft.com/office/powerpoint/2010/main" val="384616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gauge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# Do a </a:t>
            </a:r>
            <a:r>
              <a:rPr lang="en-US" sz="2400" dirty="0" err="1"/>
              <a:t>t.test</a:t>
            </a:r>
            <a:r>
              <a:rPr lang="en-US" sz="2400" dirty="0"/>
              <a:t> now....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t.test</a:t>
            </a:r>
            <a:r>
              <a:rPr lang="en-US" sz="2400" dirty="0"/>
              <a:t>(Ozone 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ozone)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concentration of ozone differed between locations in the city. Locations in the east had higher ozone concentrations (mean = 77.3 units) than those in the west (mean = 61.3 units; t = 4.2, df = 17.7, p-value = 0.0005)”.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3857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Make a new empty folder </a:t>
            </a:r>
          </a:p>
          <a:p>
            <a:pPr lvl="2"/>
            <a:r>
              <a:rPr lang="en-US" dirty="0"/>
              <a:t>new </a:t>
            </a:r>
            <a:r>
              <a:rPr lang="en-US" dirty="0" err="1">
                <a:solidFill>
                  <a:srgbClr val="0432FF"/>
                </a:solidFill>
              </a:rPr>
              <a:t>R.proj</a:t>
            </a:r>
            <a:r>
              <a:rPr lang="en-US" dirty="0">
                <a:solidFill>
                  <a:srgbClr val="0432FF"/>
                </a:solidFill>
              </a:rPr>
              <a:t> file</a:t>
            </a:r>
          </a:p>
          <a:p>
            <a:pPr lvl="2"/>
            <a:r>
              <a:rPr lang="en-US" dirty="0"/>
              <a:t>new R script file</a:t>
            </a:r>
          </a:p>
          <a:p>
            <a:pPr lvl="2"/>
            <a:r>
              <a:rPr lang="en-US" dirty="0"/>
              <a:t>copy of the example data file for importing</a:t>
            </a:r>
          </a:p>
          <a:p>
            <a:pPr lvl="1"/>
            <a:r>
              <a:rPr lang="en-US" dirty="0"/>
              <a:t>Should have a fully-contained example</a:t>
            </a:r>
          </a:p>
          <a:p>
            <a:pPr lvl="1"/>
            <a:r>
              <a:rPr lang="en-US" dirty="0"/>
              <a:t>Reformat and ‘tidy’ the data as needed (review ‘</a:t>
            </a:r>
            <a:r>
              <a:rPr lang="en-US" dirty="0">
                <a:hlinkClick r:id="rId3"/>
              </a:rPr>
              <a:t>stacking</a:t>
            </a:r>
            <a:r>
              <a:rPr lang="en-US" dirty="0"/>
              <a:t>’ data)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066800"/>
            <a:ext cx="8610600" cy="54102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If data are not long format (stacked), you will need to reformat data first: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library(</a:t>
            </a:r>
            <a:r>
              <a:rPr lang="en-US" dirty="0" err="1">
                <a:solidFill>
                  <a:srgbClr val="0432FF"/>
                </a:solidFill>
              </a:rPr>
              <a:t>tidyr</a:t>
            </a:r>
            <a:r>
              <a:rPr lang="en-US" dirty="0">
                <a:solidFill>
                  <a:srgbClr val="0432FF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?</a:t>
            </a:r>
            <a:r>
              <a:rPr lang="en-US" dirty="0" err="1">
                <a:solidFill>
                  <a:srgbClr val="0432FF"/>
                </a:solidFill>
              </a:rPr>
              <a:t>pivot_longer</a:t>
            </a:r>
            <a:endParaRPr lang="en-US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vignette("pivot")         </a:t>
            </a:r>
            <a:r>
              <a:rPr lang="en-US" dirty="0"/>
              <a:t>#for examples and explanation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8524B-1190-7B4A-AB5F-8BEF740F4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423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Review of Stacking Wide Data (if needed)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5DF0E-9333-214C-99D5-948C9C36E4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0" t="12222" r="13836" b="60000"/>
          <a:stretch/>
        </p:blipFill>
        <p:spPr>
          <a:xfrm>
            <a:off x="838200" y="3493416"/>
            <a:ext cx="5498592" cy="312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F9D0DF-330C-4340-B155-624B63FCBF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9" t="35555" r="10375" b="43334"/>
          <a:stretch/>
        </p:blipFill>
        <p:spPr>
          <a:xfrm>
            <a:off x="381000" y="762000"/>
            <a:ext cx="707457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91112A-22E5-244E-BA8C-A62F54403637}"/>
              </a:ext>
            </a:extLst>
          </p:cNvPr>
          <p:cNvSpPr txBox="1"/>
          <p:nvPr/>
        </p:nvSpPr>
        <p:spPr>
          <a:xfrm>
            <a:off x="6248400" y="4235777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week/rank data are stacked on top of each other.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B381F6-11EE-9E4D-84B7-FEF4DCC1A97E}"/>
              </a:ext>
            </a:extLst>
          </p:cNvPr>
          <p:cNvSpPr txBox="1"/>
          <p:nvPr/>
        </p:nvSpPr>
        <p:spPr>
          <a:xfrm>
            <a:off x="6019800" y="1143000"/>
            <a:ext cx="1295400" cy="18288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C5D132A-26F1-8B47-9FBA-AE0EBD0B1399}"/>
              </a:ext>
            </a:extLst>
          </p:cNvPr>
          <p:cNvCxnSpPr>
            <a:cxnSpLocks/>
            <a:stCxn id="3" idx="3"/>
          </p:cNvCxnSpPr>
          <p:nvPr/>
        </p:nvCxnSpPr>
        <p:spPr>
          <a:xfrm flipH="1">
            <a:off x="6248400" y="1234440"/>
            <a:ext cx="1066800" cy="2804160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136646C-53D5-FE43-8FC9-E3323D568CFF}"/>
              </a:ext>
            </a:extLst>
          </p:cNvPr>
          <p:cNvSpPr txBox="1"/>
          <p:nvPr/>
        </p:nvSpPr>
        <p:spPr>
          <a:xfrm>
            <a:off x="5917692" y="3779048"/>
            <a:ext cx="254508" cy="54864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ACF3DC-ADBC-8029-E971-ED93FEEC0C60}"/>
              </a:ext>
            </a:extLst>
          </p:cNvPr>
          <p:cNvSpPr txBox="1"/>
          <p:nvPr/>
        </p:nvSpPr>
        <p:spPr>
          <a:xfrm>
            <a:off x="6248400" y="5140288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Only data in ‘wide’ format need to be made ‘long’. </a:t>
            </a:r>
            <a:r>
              <a:rPr lang="en-US" dirty="0">
                <a:solidFill>
                  <a:srgbClr val="0432FF"/>
                </a:solidFill>
              </a:rPr>
              <a:t>If data are already ‘long’, nothing needs to be done.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87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8CBE6-82D9-7966-3AF6-3D3B21246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D961B-A78E-FCBD-879A-AF3DBC3B2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 stacking mileage data: </a:t>
            </a:r>
            <a:r>
              <a:rPr lang="en-US" dirty="0" err="1">
                <a:solidFill>
                  <a:srgbClr val="00B050"/>
                </a:solidFill>
              </a:rPr>
              <a:t>data_gasmileage.csv</a:t>
            </a: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6378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1993946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</a:t>
            </a:r>
            <a:r>
              <a:rPr lang="en-US" dirty="0">
                <a:solidFill>
                  <a:srgbClr val="00B050"/>
                </a:solidFill>
              </a:rPr>
              <a:t>Always start an analysis with a figure</a:t>
            </a:r>
            <a:r>
              <a:rPr lang="en-US" dirty="0"/>
              <a:t>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8B32-CF45-C947-B0C1-64F38FD3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E786F7D-F6FE-454B-AF19-D376A1925694}"/>
              </a:ext>
            </a:extLst>
          </p:cNvPr>
          <p:cNvCxnSpPr>
            <a:cxnSpLocks/>
          </p:cNvCxnSpPr>
          <p:nvPr/>
        </p:nvCxnSpPr>
        <p:spPr>
          <a:xfrm>
            <a:off x="1524000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CADAE69-C007-0344-BF3A-943E96CAE8C5}"/>
              </a:ext>
            </a:extLst>
          </p:cNvPr>
          <p:cNvCxnSpPr>
            <a:cxnSpLocks/>
          </p:cNvCxnSpPr>
          <p:nvPr/>
        </p:nvCxnSpPr>
        <p:spPr>
          <a:xfrm flipH="1">
            <a:off x="1524000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E61BC-C0E0-2D46-B401-5BD2DFFD7E0E}"/>
              </a:ext>
            </a:extLst>
          </p:cNvPr>
          <p:cNvSpPr/>
          <p:nvPr/>
        </p:nvSpPr>
        <p:spPr>
          <a:xfrm>
            <a:off x="1676400" y="2895601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BC44DA-72CF-8944-94EC-F4B1A3736B12}"/>
              </a:ext>
            </a:extLst>
          </p:cNvPr>
          <p:cNvSpPr/>
          <p:nvPr/>
        </p:nvSpPr>
        <p:spPr>
          <a:xfrm>
            <a:off x="1676400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5C4806-A7D3-2047-B612-7174C3E98322}"/>
              </a:ext>
            </a:extLst>
          </p:cNvPr>
          <p:cNvSpPr/>
          <p:nvPr/>
        </p:nvSpPr>
        <p:spPr>
          <a:xfrm>
            <a:off x="2640569" y="3124206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628628-67C0-334C-97A9-940213AEC59F}"/>
              </a:ext>
            </a:extLst>
          </p:cNvPr>
          <p:cNvSpPr/>
          <p:nvPr/>
        </p:nvSpPr>
        <p:spPr>
          <a:xfrm>
            <a:off x="2640569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6F1469-F903-A64B-8879-FAF742B28835}"/>
              </a:ext>
            </a:extLst>
          </p:cNvPr>
          <p:cNvSpPr/>
          <p:nvPr/>
        </p:nvSpPr>
        <p:spPr>
          <a:xfrm>
            <a:off x="3657600" y="2895602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ACC1BE-4D2F-B944-AAF4-B185E0AC27EC}"/>
              </a:ext>
            </a:extLst>
          </p:cNvPr>
          <p:cNvSpPr/>
          <p:nvPr/>
        </p:nvSpPr>
        <p:spPr>
          <a:xfrm>
            <a:off x="3657600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67D8AB-0B98-AF46-BA64-B914731F35DF}"/>
              </a:ext>
            </a:extLst>
          </p:cNvPr>
          <p:cNvSpPr txBox="1"/>
          <p:nvPr/>
        </p:nvSpPr>
        <p:spPr>
          <a:xfrm>
            <a:off x="299358" y="3660872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Dead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997A32-7D93-EC44-9508-36F594C7AB13}"/>
              </a:ext>
            </a:extLst>
          </p:cNvPr>
          <p:cNvSpPr txBox="1"/>
          <p:nvPr/>
        </p:nvSpPr>
        <p:spPr>
          <a:xfrm>
            <a:off x="299358" y="2908485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Alive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64F246-971E-E14E-A7C0-BD3DD55586EE}"/>
              </a:ext>
            </a:extLst>
          </p:cNvPr>
          <p:cNvSpPr txBox="1"/>
          <p:nvPr/>
        </p:nvSpPr>
        <p:spPr>
          <a:xfrm>
            <a:off x="1389241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47A6F8-0447-F143-86A6-61E6643961E6}"/>
              </a:ext>
            </a:extLst>
          </p:cNvPr>
          <p:cNvSpPr txBox="1"/>
          <p:nvPr/>
        </p:nvSpPr>
        <p:spPr>
          <a:xfrm>
            <a:off x="2402296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5C998E-A232-9D44-9F9E-C76CB76A3F70}"/>
              </a:ext>
            </a:extLst>
          </p:cNvPr>
          <p:cNvSpPr txBox="1"/>
          <p:nvPr/>
        </p:nvSpPr>
        <p:spPr>
          <a:xfrm>
            <a:off x="3429000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536869-667E-9040-A8B2-AEB55970F96D}"/>
              </a:ext>
            </a:extLst>
          </p:cNvPr>
          <p:cNvSpPr txBox="1"/>
          <p:nvPr/>
        </p:nvSpPr>
        <p:spPr>
          <a:xfrm>
            <a:off x="381000" y="1758968"/>
            <a:ext cx="36510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Chi-Square Test</a:t>
            </a:r>
          </a:p>
          <a:p>
            <a:r>
              <a:rPr lang="en-US" dirty="0"/>
              <a:t>x-axis ≥ 2 categories (group A, B, etc.)</a:t>
            </a:r>
          </a:p>
          <a:p>
            <a:r>
              <a:rPr lang="en-US" dirty="0"/>
              <a:t>y-axis ≥ 2 categories (dead or alive)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0D3E783-BF58-0743-9581-D8BAF0A4C43C}"/>
              </a:ext>
            </a:extLst>
          </p:cNvPr>
          <p:cNvCxnSpPr>
            <a:cxnSpLocks/>
          </p:cNvCxnSpPr>
          <p:nvPr/>
        </p:nvCxnSpPr>
        <p:spPr>
          <a:xfrm>
            <a:off x="5848365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7D5ED-0096-EC4F-A942-BDED4AFE550F}"/>
              </a:ext>
            </a:extLst>
          </p:cNvPr>
          <p:cNvCxnSpPr>
            <a:cxnSpLocks/>
          </p:cNvCxnSpPr>
          <p:nvPr/>
        </p:nvCxnSpPr>
        <p:spPr>
          <a:xfrm flipH="1">
            <a:off x="5848365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213DA632-B1A6-0144-993E-052BC351A9FD}"/>
              </a:ext>
            </a:extLst>
          </p:cNvPr>
          <p:cNvSpPr/>
          <p:nvPr/>
        </p:nvSpPr>
        <p:spPr>
          <a:xfrm>
            <a:off x="6340874" y="3956258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C419EAC-CF86-1D46-9E06-2F88428FF973}"/>
              </a:ext>
            </a:extLst>
          </p:cNvPr>
          <p:cNvSpPr/>
          <p:nvPr/>
        </p:nvSpPr>
        <p:spPr>
          <a:xfrm>
            <a:off x="6000765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7C4EFB0-66C5-C74E-BDD8-3F2D7F51D908}"/>
              </a:ext>
            </a:extLst>
          </p:cNvPr>
          <p:cNvSpPr/>
          <p:nvPr/>
        </p:nvSpPr>
        <p:spPr>
          <a:xfrm>
            <a:off x="7357905" y="3725404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554E64E-3608-4048-AAA9-F8142432CC0A}"/>
              </a:ext>
            </a:extLst>
          </p:cNvPr>
          <p:cNvSpPr/>
          <p:nvPr/>
        </p:nvSpPr>
        <p:spPr>
          <a:xfrm>
            <a:off x="6964934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7E1E51-8C90-284F-B8F6-10AF329F7930}"/>
              </a:ext>
            </a:extLst>
          </p:cNvPr>
          <p:cNvSpPr/>
          <p:nvPr/>
        </p:nvSpPr>
        <p:spPr>
          <a:xfrm>
            <a:off x="8374936" y="3495169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1851A55-BCF1-1945-BD9E-676338870422}"/>
              </a:ext>
            </a:extLst>
          </p:cNvPr>
          <p:cNvSpPr/>
          <p:nvPr/>
        </p:nvSpPr>
        <p:spPr>
          <a:xfrm>
            <a:off x="7981965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7AEF4E-463D-B84D-A559-80D0202F661F}"/>
              </a:ext>
            </a:extLst>
          </p:cNvPr>
          <p:cNvSpPr txBox="1"/>
          <p:nvPr/>
        </p:nvSpPr>
        <p:spPr>
          <a:xfrm>
            <a:off x="6567017" y="2791515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Count Dead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A15A2B6-6B34-8745-9B9C-19CADF5F332A}"/>
              </a:ext>
            </a:extLst>
          </p:cNvPr>
          <p:cNvSpPr txBox="1"/>
          <p:nvPr/>
        </p:nvSpPr>
        <p:spPr>
          <a:xfrm>
            <a:off x="6572921" y="2502539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Count Alive</a:t>
            </a:r>
          </a:p>
          <a:p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69918F-62B2-6545-9976-4E0E8EBFE650}"/>
              </a:ext>
            </a:extLst>
          </p:cNvPr>
          <p:cNvSpPr txBox="1"/>
          <p:nvPr/>
        </p:nvSpPr>
        <p:spPr>
          <a:xfrm>
            <a:off x="59104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BCB022C-A9A2-3F4F-83B4-23CA052D0CFD}"/>
              </a:ext>
            </a:extLst>
          </p:cNvPr>
          <p:cNvSpPr txBox="1"/>
          <p:nvPr/>
        </p:nvSpPr>
        <p:spPr>
          <a:xfrm>
            <a:off x="68248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F5F6584-AF50-184B-AB3C-54C7177A119F}"/>
              </a:ext>
            </a:extLst>
          </p:cNvPr>
          <p:cNvSpPr txBox="1"/>
          <p:nvPr/>
        </p:nvSpPr>
        <p:spPr>
          <a:xfrm>
            <a:off x="7910649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86786D-F5F2-9947-955E-27A412791A22}"/>
              </a:ext>
            </a:extLst>
          </p:cNvPr>
          <p:cNvSpPr/>
          <p:nvPr/>
        </p:nvSpPr>
        <p:spPr>
          <a:xfrm>
            <a:off x="7846342" y="2539277"/>
            <a:ext cx="274752" cy="22253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1C89069-F7CE-5A43-923E-592F0473DA3E}"/>
              </a:ext>
            </a:extLst>
          </p:cNvPr>
          <p:cNvSpPr/>
          <p:nvPr/>
        </p:nvSpPr>
        <p:spPr>
          <a:xfrm>
            <a:off x="7844589" y="2860845"/>
            <a:ext cx="274752" cy="222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B52B7A0-C54B-B045-A494-0821D64670FD}"/>
              </a:ext>
            </a:extLst>
          </p:cNvPr>
          <p:cNvSpPr txBox="1"/>
          <p:nvPr/>
        </p:nvSpPr>
        <p:spPr>
          <a:xfrm>
            <a:off x="4572000" y="1539434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F7271A-377F-1E40-A741-85E26016003D}"/>
              </a:ext>
            </a:extLst>
          </p:cNvPr>
          <p:cNvSpPr txBox="1"/>
          <p:nvPr/>
        </p:nvSpPr>
        <p:spPr>
          <a:xfrm>
            <a:off x="1766636" y="5268020"/>
            <a:ext cx="6920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Because they are grouped counts (one value for each unique condition, </a:t>
            </a:r>
          </a:p>
          <a:p>
            <a:r>
              <a:rPr lang="en-US" dirty="0"/>
              <a:t>there is no measure of variation (error bars) to display. </a:t>
            </a:r>
          </a:p>
          <a:p>
            <a:r>
              <a:rPr lang="en-US" dirty="0"/>
              <a:t>Each group has only one count.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D354F4-FBA4-D84C-BC39-588F71BAD002}"/>
              </a:ext>
            </a:extLst>
          </p:cNvPr>
          <p:cNvSpPr txBox="1"/>
          <p:nvPr/>
        </p:nvSpPr>
        <p:spPr>
          <a:xfrm rot="16200000">
            <a:off x="5246837" y="3350386"/>
            <a:ext cx="748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3480332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</a:t>
            </a:r>
            <a:r>
              <a:rPr lang="en-US" b="1" dirty="0">
                <a:solidFill>
                  <a:srgbClr val="0432FF"/>
                </a:solidFill>
              </a:rPr>
              <a:t>categorical</a:t>
            </a:r>
            <a:r>
              <a:rPr lang="en-US" dirty="0">
                <a:solidFill>
                  <a:srgbClr val="0432FF"/>
                </a:solidFill>
              </a:rPr>
              <a:t>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9092</TotalTime>
  <Words>2719</Words>
  <Application>Microsoft Macintosh PowerPoint</Application>
  <PresentationFormat>On-screen Show (4:3)</PresentationFormat>
  <Paragraphs>303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PowerPoint Presentation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Two-sample t-test (Student’s t-test)</vt:lpstr>
      <vt:lpstr>PowerPoint Presentation</vt:lpstr>
      <vt:lpstr>PowerPoint Presentation</vt:lpstr>
      <vt:lpstr>PowerPoint Presentation</vt:lpstr>
      <vt:lpstr>Practice</vt:lpstr>
      <vt:lpstr>t-test Practice Questions</vt:lpstr>
      <vt:lpstr>Review of Stacking Wide Data (if needed)</vt:lpstr>
      <vt:lpstr>PowerPoint Presentation</vt:lpstr>
      <vt:lpstr>t-test Practice Questions</vt:lpstr>
      <vt:lpstr>t-test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Gienger, Christopher M.</cp:lastModifiedBy>
  <cp:revision>503</cp:revision>
  <cp:lastPrinted>2018-11-07T21:03:12Z</cp:lastPrinted>
  <dcterms:created xsi:type="dcterms:W3CDTF">2013-09-18T21:00:03Z</dcterms:created>
  <dcterms:modified xsi:type="dcterms:W3CDTF">2022-09-28T11:38:55Z</dcterms:modified>
  <cp:category/>
</cp:coreProperties>
</file>

<file path=docProps/thumbnail.jpeg>
</file>